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08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D704E-7B79-4F16-8FF8-69AE8F490476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18057-ED31-48CF-96B0-71C177702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834A6-B0FA-43AC-B293-C1979D6CAB14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D86A6-0858-4125-982C-041EB4F5F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36E28-FDE0-4652-AFDF-824DC0528DB7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04252-967B-4369-89E1-E0EAB1F09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23CB1-54AA-48DC-9FE6-A536A2195BAD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CFFAD-FD83-4F87-B44B-60091BA000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14F89-0898-4EF5-AE99-FE3DFB6D80A3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AD7E6-2121-436E-8D95-F92281F3E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78A48-4F0E-4BAE-B255-5BC44D97C059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9DB44-81AF-4510-BF4F-07238C471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15CE6-705A-4805-80B7-675F7BC35498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CD529-3C15-4466-9EA4-0969426A7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9E539-7853-4226-964E-2D96E51E3D5E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39CA-8408-4875-8827-08AE0679A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B0F36-4EBA-4F83-896E-BC2909B5944C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31BEA-3AC5-48EC-9FF8-BA6768C24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8563F-5CCC-4AB6-AA6E-65D8065908EB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F57C6-6821-4AEE-8A5C-DDD71662E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F2E4B-7E4F-4CD0-AD77-7554A4C4F7DC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30BAB-6BC9-4A81-A963-6860E510F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C54CF0E9-8D04-40EE-BE45-08D5B91A70DA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A9CED5D-60CE-499F-BD41-60BD541EA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00063"/>
            <a:ext cx="8101013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 </a:t>
            </a:r>
            <a:r>
              <a:rPr lang="uk-UA" sz="2600" b="1" u="sng" smtClean="0">
                <a:latin typeface="Times New Roman" pitchFamily="18" charset="0"/>
              </a:rPr>
              <a:t>ОРГАНІЗАЦІЙНА ПОВЕДІНКА</a:t>
            </a:r>
            <a:r>
              <a:rPr lang="ru-RU" sz="2600" smtClean="0">
                <a:latin typeface="Times New Roman" pitchFamily="18" charset="0"/>
              </a:rPr>
              <a:t> 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Галузь знань </a:t>
            </a:r>
            <a:r>
              <a:rPr lang="uk-UA" sz="2600" u="sng" smtClean="0">
                <a:latin typeface="Times New Roman" pitchFamily="18" charset="0"/>
              </a:rPr>
              <a:t>07 Управління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Спеціальність 073 «Менеджмент»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Перший (бакалаврський)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b="1" smtClean="0">
                <a:latin typeface="Times New Roman" pitchFamily="18" charset="0"/>
              </a:rPr>
              <a:t>Предметом </a:t>
            </a:r>
            <a:r>
              <a:rPr lang="ru-RU" sz="26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2600" smtClean="0">
                <a:latin typeface="Times New Roman" pitchFamily="18" charset="0"/>
              </a:rPr>
              <a:t>є поведінка людей в організації, дії індивідів, груп та структури в цілому, котрі впливають на процеси ефективної діяльності і розвитку організації.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b="1" smtClean="0">
                <a:latin typeface="Times New Roman" pitchFamily="18" charset="0"/>
              </a:rPr>
              <a:t>Мета дисципліни </a:t>
            </a:r>
            <a:r>
              <a:rPr lang="ru-RU" sz="2600" smtClean="0">
                <a:latin typeface="Times New Roman" pitchFamily="18" charset="0"/>
              </a:rPr>
              <a:t>– </a:t>
            </a:r>
            <a:r>
              <a:rPr lang="uk-UA" sz="2600" smtClean="0">
                <a:latin typeface="Times New Roman" pitchFamily="18" charset="0"/>
              </a:rPr>
              <a:t>вироблення навичок для індивідуально-психологічних характеристик особистості, її мотивації та ставлення до різних складових трудового процесу, вертикальних і горизонтальних комунікацій, міжособистісних стосунків, тенденцій організаційного розвитку і реакцій на зміни, що відбуваються. Це дає змогу ідентифікувати, зрозуміти й спрогнозувати людську поведінку в конкретних ситуаціях та формувати організаційну культуру</a:t>
            </a:r>
            <a:r>
              <a:rPr lang="ru-RU" sz="2600" smtClean="0">
                <a:latin typeface="Times New Roman" pitchFamily="18" charset="0"/>
              </a:rPr>
              <a:t> 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600" b="1" smtClean="0">
                <a:latin typeface="Times New Roman" pitchFamily="18" charset="0"/>
              </a:rPr>
              <a:t>Завдання дисципліни </a:t>
            </a:r>
            <a:r>
              <a:rPr lang="ru-RU" sz="2600" smtClean="0">
                <a:latin typeface="Times New Roman" pitchFamily="18" charset="0"/>
              </a:rPr>
              <a:t>- </a:t>
            </a:r>
            <a:r>
              <a:rPr lang="uk-UA" sz="2600" smtClean="0">
                <a:latin typeface="Times New Roman" pitchFamily="18" charset="0"/>
              </a:rPr>
              <a:t>оволодіння студентами професійними знаннями і навичками, необхідними для  раціональної організації праці, важливими чинниками чого є урахування індивідуальних та групових реакцій на структурні, кадрові і виробничі зміни, вдосконалення навколишнього середовища, розробка ефективної стратегії розвитку підприємства (організації), формування політики оптимальної мобілізації ресурсів</a:t>
            </a:r>
            <a:r>
              <a:rPr lang="ru-RU" sz="2600" smtClean="0">
                <a:latin typeface="Times New Roman" pitchFamily="18" charset="0"/>
              </a:rPr>
              <a:t>.</a:t>
            </a:r>
            <a:endParaRPr lang="en-US" sz="26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000" dirty="0" smtClean="0">
                <a:latin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2000" b="1" dirty="0" err="1" smtClean="0">
                <a:latin typeface="Times New Roman" pitchFamily="18" charset="0"/>
              </a:rPr>
              <a:t>компетентностей</a:t>
            </a:r>
            <a:r>
              <a:rPr lang="uk-UA" sz="2000" dirty="0" smtClean="0">
                <a:latin typeface="Times New Roman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 smtClean="0">
                <a:latin typeface="Times New Roman" pitchFamily="18" charset="0"/>
              </a:rPr>
              <a:t>здатність до абстрактного мислення, аналізу, </a:t>
            </a:r>
            <a:r>
              <a:rPr lang="uk-UA" sz="2000" dirty="0" smtClean="0">
                <a:latin typeface="Times New Roman" pitchFamily="18" charset="0"/>
              </a:rPr>
              <a:t>синтезу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 smtClean="0">
                <a:latin typeface="Times New Roman" pitchFamily="18" charset="0"/>
              </a:rPr>
              <a:t>Здатність </a:t>
            </a:r>
            <a:r>
              <a:rPr lang="uk-UA" sz="2000" dirty="0">
                <a:latin typeface="Times New Roman" pitchFamily="18" charset="0"/>
              </a:rPr>
              <a:t>вчитися і оволодівати сучасними знаннями. </a:t>
            </a:r>
            <a:endParaRPr lang="uk-UA" sz="2000" dirty="0">
              <a:latin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Здатність </a:t>
            </a:r>
            <a:r>
              <a:rPr lang="uk-UA" sz="2000" dirty="0">
                <a:latin typeface="Times New Roman" pitchFamily="18" charset="0"/>
              </a:rPr>
              <a:t>генерувати нові ідеї (креативність). </a:t>
            </a:r>
            <a:endParaRPr lang="ru-RU" sz="2000" dirty="0">
              <a:latin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Здатність </a:t>
            </a:r>
            <a:r>
              <a:rPr lang="uk-UA" sz="2000" dirty="0">
                <a:latin typeface="Times New Roman" pitchFamily="18" charset="0"/>
              </a:rPr>
              <a:t>визначати перспективи розвитку організації.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Здатність планувати діяльність організації та управляти часом. </a:t>
            </a:r>
            <a:endParaRPr lang="ru-RU" sz="2000" dirty="0">
              <a:latin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Здатність </a:t>
            </a:r>
            <a:r>
              <a:rPr lang="uk-UA" sz="2000" dirty="0">
                <a:latin typeface="Times New Roman" pitchFamily="18" charset="0"/>
              </a:rPr>
              <a:t>працювати в команді та налагоджувати міжособистісну взаємодію при вирішенні професійних завдань. </a:t>
            </a:r>
            <a:endParaRPr lang="uk-UA" sz="2000" dirty="0">
              <a:latin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Здатність формувати та демонструвати лідерські якості та поведінкові навички</a:t>
            </a:r>
            <a:r>
              <a:rPr lang="uk-UA" sz="2000" dirty="0"/>
              <a:t>. </a:t>
            </a:r>
            <a:endParaRPr lang="ru-RU" sz="2000" dirty="0"/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uk-UA" sz="2000" b="1" i="1" dirty="0" smtClean="0">
                <a:latin typeface="Times New Roman" pitchFamily="18" charset="0"/>
              </a:rPr>
              <a:t>Програмні </a:t>
            </a:r>
            <a:r>
              <a:rPr lang="uk-UA" sz="2000" b="1" i="1" dirty="0" smtClean="0">
                <a:latin typeface="Times New Roman" pitchFamily="18" charset="0"/>
              </a:rPr>
              <a:t>результати навчання:</a:t>
            </a:r>
            <a:r>
              <a:rPr lang="uk-UA" sz="2000" dirty="0" smtClean="0">
                <a:latin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Демонструвати навички виявлення проблем та обґрунтування управлінських рішень. </a:t>
            </a:r>
            <a:endParaRPr lang="uk-UA" sz="2000" dirty="0">
              <a:latin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Виявляти навички організаційного проектування. </a:t>
            </a:r>
            <a:endParaRPr lang="ru-RU" sz="2000" dirty="0">
              <a:latin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Застосовувати </a:t>
            </a:r>
            <a:r>
              <a:rPr lang="uk-UA" sz="2000" dirty="0">
                <a:latin typeface="Times New Roman" pitchFamily="18" charset="0"/>
              </a:rPr>
              <a:t>методи менеджменту для забезпечення ефективності діяльності організації. </a:t>
            </a:r>
            <a:endParaRPr lang="ru-RU" sz="2000" dirty="0">
              <a:latin typeface="Times New Roman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000" dirty="0">
                <a:latin typeface="Times New Roman" pitchFamily="18" charset="0"/>
              </a:rPr>
              <a:t>Демонструвати </a:t>
            </a:r>
            <a:r>
              <a:rPr lang="uk-UA" sz="2000" dirty="0">
                <a:latin typeface="Times New Roman" pitchFamily="18" charset="0"/>
              </a:rPr>
              <a:t>навички взаємодії, лідерства, командної роботи. </a:t>
            </a:r>
            <a:endParaRPr lang="ru-RU" sz="2000" dirty="0">
              <a:latin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107950" y="692150"/>
            <a:ext cx="8928100" cy="6165850"/>
          </a:xfrm>
        </p:spPr>
        <p:txBody>
          <a:bodyPr/>
          <a:lstStyle/>
          <a:p>
            <a:r>
              <a:rPr lang="uk-UA" sz="2500" smtClean="0">
                <a:latin typeface="Times New Roman" pitchFamily="18" charset="0"/>
              </a:rPr>
              <a:t>Тема 1. Концептуальні основи організаційної поведінки</a:t>
            </a:r>
          </a:p>
          <a:p>
            <a:r>
              <a:rPr lang="uk-UA" sz="2500" smtClean="0">
                <a:latin typeface="Times New Roman" pitchFamily="18" charset="0"/>
              </a:rPr>
              <a:t>Тема 2. Людина в системі організаційної поведінки</a:t>
            </a:r>
          </a:p>
          <a:p>
            <a:r>
              <a:rPr lang="uk-UA" sz="2500" smtClean="0">
                <a:latin typeface="Times New Roman" pitchFamily="18" charset="0"/>
              </a:rPr>
              <a:t>Тема 3. Виконання та оцінка роботи індивіда</a:t>
            </a:r>
          </a:p>
          <a:p>
            <a:r>
              <a:rPr lang="uk-UA" sz="2500" smtClean="0">
                <a:latin typeface="Times New Roman" pitchFamily="18" charset="0"/>
              </a:rPr>
              <a:t>Тема 4. Мотивація поведінки працівника в організації</a:t>
            </a:r>
          </a:p>
          <a:p>
            <a:r>
              <a:rPr lang="uk-UA" sz="2500" smtClean="0">
                <a:latin typeface="Times New Roman" pitchFamily="18" charset="0"/>
              </a:rPr>
              <a:t>Тема 5. Організація роботи індивіда</a:t>
            </a:r>
          </a:p>
          <a:p>
            <a:r>
              <a:rPr lang="uk-UA" sz="2500" smtClean="0">
                <a:latin typeface="Times New Roman" pitchFamily="18" charset="0"/>
              </a:rPr>
              <a:t>Тема 6. Формування груп та команди в організаціях</a:t>
            </a:r>
          </a:p>
          <a:p>
            <a:r>
              <a:rPr lang="uk-UA" sz="2500" smtClean="0">
                <a:latin typeface="Times New Roman" pitchFamily="18" charset="0"/>
              </a:rPr>
              <a:t>Тема 7. Управління груповими процесами</a:t>
            </a:r>
          </a:p>
          <a:p>
            <a:r>
              <a:rPr lang="uk-UA" sz="2500" smtClean="0">
                <a:latin typeface="Times New Roman" pitchFamily="18" charset="0"/>
              </a:rPr>
              <a:t>Тема 8. Поведінковий аспект прийняття управлінських рішень</a:t>
            </a:r>
          </a:p>
          <a:p>
            <a:r>
              <a:rPr lang="uk-UA" sz="2500" smtClean="0">
                <a:latin typeface="Times New Roman" pitchFamily="18" charset="0"/>
              </a:rPr>
              <a:t>Тема 9. Управління конфліктами та стресами в організації</a:t>
            </a:r>
          </a:p>
          <a:p>
            <a:r>
              <a:rPr lang="uk-UA" sz="2500" smtClean="0">
                <a:latin typeface="Times New Roman" pitchFamily="18" charset="0"/>
              </a:rPr>
              <a:t>Тема 10. Влада і лідерство</a:t>
            </a:r>
          </a:p>
          <a:p>
            <a:r>
              <a:rPr lang="uk-UA" sz="2500" smtClean="0">
                <a:latin typeface="Times New Roman" pitchFamily="18" charset="0"/>
              </a:rPr>
              <a:t>Тема 11. Організаційна культура</a:t>
            </a:r>
            <a:endParaRPr lang="en-US" sz="25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</a:rPr>
              <a:t>Організаційна поведінка: Навч.-метод. посібник для са-мост. вивч. дисц. / Л. М. Савчук, Н. Ю. Бутенко А. М. Власова та ін. К.: КНЕУ, 2011. 249 с</a:t>
            </a:r>
            <a:r>
              <a:rPr lang="ru-RU" sz="240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Організаційна поведінка / Д.Гелрігел, Дж.В.Слокум-молодший, Р.В.Вудмен, Н.С.Бренінг Пер. з англ. І.Тарасюк, М.Зарицька, Н.Гайдукевич. - Видавництво: Основи. 2014. 726 с. </a:t>
            </a:r>
            <a:endParaRPr lang="ru-RU" sz="2400" smtClean="0">
              <a:latin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</a:rPr>
              <a:t>Макаренко С.М., Олійник Н.М. «Бізнес-планування». Навчально-методичний посібник для студентів спеціальності 073 «Менеджмент» рівня вищої освіти «бакалавр». Херсон: ТОВ «ВКФ «СТАР» ЛТД», 2017.   224 с.</a:t>
            </a:r>
            <a:r>
              <a:rPr lang="ru-RU" sz="2400" smtClean="0">
                <a:latin typeface="Times New Roman" pitchFamily="18" charset="0"/>
              </a:rPr>
              <a:t> </a:t>
            </a:r>
            <a:endParaRPr lang="uk-UA" sz="2400" smtClean="0">
              <a:latin typeface="Times New Roman" pitchFamily="18" charset="0"/>
            </a:endParaRPr>
          </a:p>
          <a:p>
            <a:pPr eaLnBrk="1" hangingPunct="1"/>
            <a:endParaRPr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446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Wingdings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менеджменту і адміністрування   ” ОРГАНІЗАЦІЙНА ПОВЕДІНКА ”   Галузь знань 07 Управління та адміністрування Спеціальність 073 «Менеджмент» Перший (бакалаврський) рівень вищої освіти     Херсон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Наталия Калюжная</cp:lastModifiedBy>
  <cp:revision>14</cp:revision>
  <dcterms:created xsi:type="dcterms:W3CDTF">2020-05-28T12:18:49Z</dcterms:created>
  <dcterms:modified xsi:type="dcterms:W3CDTF">2020-06-05T10:17:18Z</dcterms:modified>
</cp:coreProperties>
</file>